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74" r:id="rId3"/>
    <p:sldId id="277" r:id="rId4"/>
    <p:sldId id="279" r:id="rId5"/>
    <p:sldId id="280" r:id="rId6"/>
    <p:sldId id="282" r:id="rId7"/>
    <p:sldId id="283" r:id="rId8"/>
    <p:sldId id="257" r:id="rId9"/>
    <p:sldId id="258" r:id="rId10"/>
    <p:sldId id="260" r:id="rId11"/>
    <p:sldId id="285" r:id="rId12"/>
    <p:sldId id="286" r:id="rId13"/>
    <p:sldId id="287" r:id="rId14"/>
    <p:sldId id="262" r:id="rId15"/>
    <p:sldId id="264" r:id="rId16"/>
    <p:sldId id="261" r:id="rId17"/>
    <p:sldId id="263" r:id="rId18"/>
    <p:sldId id="265" r:id="rId19"/>
    <p:sldId id="288" r:id="rId20"/>
    <p:sldId id="269" r:id="rId21"/>
    <p:sldId id="270" r:id="rId22"/>
    <p:sldId id="268" r:id="rId23"/>
    <p:sldId id="271" r:id="rId24"/>
    <p:sldId id="259" r:id="rId25"/>
    <p:sldId id="272" r:id="rId26"/>
    <p:sldId id="289" r:id="rId27"/>
    <p:sldId id="291" r:id="rId28"/>
    <p:sldId id="290" r:id="rId29"/>
    <p:sldId id="292" r:id="rId30"/>
    <p:sldId id="293" r:id="rId31"/>
    <p:sldId id="276" r:id="rId32"/>
    <p:sldId id="273" r:id="rId33"/>
    <p:sldId id="275" r:id="rId34"/>
    <p:sldId id="278" r:id="rId35"/>
    <p:sldId id="281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1"/>
  </p:normalViewPr>
  <p:slideViewPr>
    <p:cSldViewPr snapToGrid="0" snapToObjects="1">
      <p:cViewPr>
        <p:scale>
          <a:sx n="74" d="100"/>
          <a:sy n="74" d="100"/>
        </p:scale>
        <p:origin x="17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284AD6-76D8-5145-865E-F9549516F97C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C36B2-1515-8D42-90BC-B08BB2B3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6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C36B2-1515-8D42-90BC-B08BB2B31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5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E92F-C7CD-3C40-BF63-32873ABEB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EF6E6-62F3-7B41-8768-4FD99F5D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7615-8966-E44F-AD8E-3D6CEE3EB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8221-758A-6545-8605-BDFF6C65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4110C-860B-E443-B92C-3BCE6040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9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8F49-4464-F14F-A1D8-35F4160BA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A48A3-7E19-E24B-B4A6-12A208A30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15D8-64F6-764E-B613-FFF249A5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431C8-0712-5B4E-917E-64B5100E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69A40-77D2-0346-A8E0-459BB55E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336FB-21BE-AA4F-A122-7C280010F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73BA3-141E-E742-988D-497FF5BC1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F176E-DD3B-B244-85E2-B1C25E9E6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3A2A8-B2B9-E64E-9BDD-DC99AC27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8C815-13EC-5C42-BED4-914D8553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6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310A-B04E-4040-9E66-2BF577143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08AB-A393-C841-9AB0-AFD4095FC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F564F-94E0-D542-A080-39B42067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7014F-573C-1148-97AC-76FF3199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CB466-9351-6B4D-9098-7DEA9DBD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72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0421-FB4C-8F4B-812D-D27A7688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336C7-9961-A542-A631-EBDC78A69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581F4-7E1C-AB44-88E0-DB3B117C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D724F-B68E-C94F-BBDF-84E6FE78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4BA1E-324E-CC48-BDED-90CEBD2B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64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FD2F-F824-AB4F-9520-C6D48E147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3510-004C-1849-8121-3EF196A3A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B314F-E099-E049-A5D8-18A741A2F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493C9-1FDE-1340-88DA-7BE89B842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F9A41-9168-5543-AE2F-C5A22E76B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229FF-7000-F14D-AE57-42EB7E18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01F41-19B1-5A4A-9C78-DA630C79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2A8A5-4CCA-3848-928B-6797DF49C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1B949-87D6-6546-8005-BC502916E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CD524-00B8-084A-B18C-E77038D1A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18377-B743-8644-B4BB-4B073B6BB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85C34D-E7E8-0E46-BB4D-CAE4DE4A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B265C5-E622-594D-8ACF-D32B9CA3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CCBAC-B1A9-EB44-9E7F-7543EBF0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3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591D-2999-DB4E-BEC6-ECE13302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5BDDE-370C-2A45-8623-ECEF7403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F6FC8-13B1-6A4C-8C09-1E0D7F2F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BC834-8638-1A47-806F-84845A366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4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EFA1A-04AB-774F-B2EA-C42B21F1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515BB-B230-CF41-816E-C8357249F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2DDA7-3B37-A24A-86BD-9B0D3DEAB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7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820B-A127-1447-A522-9EE809E9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E36C9-0E38-1D4E-98BE-56A20E4A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852D3-6A91-8A40-8DA9-1F890AE84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9AC62-2623-B946-B9F0-2524BC82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815B0-9D9D-E648-B12C-FCA9149B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D4D10-33A6-D74E-9326-34E23E29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47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3D10-78FD-6742-BDDF-8376D9075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9B0718-5D7A-CB40-A09E-A326A0167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A24A4-72A7-D34D-BEFB-0116BD0D9B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A6476-4B0C-6846-BCB8-ECBCC6711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B8787-0E5A-CA42-A967-D351DCE0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08A28-41EB-4F4B-BFB4-4D76F7AC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52E01-2EE1-0A4B-9966-89EB8A8A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8094B-3261-0E40-A452-E25A73E3A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D3102-50FA-2D44-8D13-8DCB89057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61FAE-42FA-6F4D-BDC3-24DA91F3EF57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5BB60-37DB-0C47-BFF0-7B452780E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23B0A-A39D-3E4B-AF51-8ACC77EA1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0766B-94B7-EA4E-9672-8C80B3781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D05C-CFB9-B344-BA32-D42673BA9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Gesture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14D94-ADE3-B24F-AC19-54E2877C8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Anne Ross</a:t>
            </a:r>
          </a:p>
        </p:txBody>
      </p:sp>
    </p:spTree>
    <p:extLst>
      <p:ext uri="{BB962C8B-B14F-4D97-AF65-F5344CB8AC3E}">
        <p14:creationId xmlns:p14="http://schemas.microsoft.com/office/powerpoint/2010/main" val="3983534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2"/>
            <a:ext cx="10515600" cy="696627"/>
          </a:xfrm>
        </p:spPr>
        <p:txBody>
          <a:bodyPr>
            <a:normAutofit/>
          </a:bodyPr>
          <a:lstStyle/>
          <a:p>
            <a:r>
              <a:rPr lang="en-US" dirty="0"/>
              <a:t>Jon Gesture, pad with mean, comparing transformations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A75C59-DD06-F54B-BB44-F9661B23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19" y="1556525"/>
            <a:ext cx="8384991" cy="4737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FDFF6F-04C5-164C-BF23-0C2B55F9B2CC}"/>
              </a:ext>
            </a:extLst>
          </p:cNvPr>
          <p:cNvSpPr txBox="1"/>
          <p:nvPr/>
        </p:nvSpPr>
        <p:spPr>
          <a:xfrm>
            <a:off x="496158" y="1187193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CB672-E3EF-974F-A7D4-AAFE131BEB8F}"/>
              </a:ext>
            </a:extLst>
          </p:cNvPr>
          <p:cNvSpPr txBox="1"/>
          <p:nvPr/>
        </p:nvSpPr>
        <p:spPr>
          <a:xfrm>
            <a:off x="2610093" y="1048693"/>
            <a:ext cx="185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 and detrended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9F910-BF2C-9442-B7C4-4F60522DE32F}"/>
              </a:ext>
            </a:extLst>
          </p:cNvPr>
          <p:cNvSpPr txBox="1"/>
          <p:nvPr/>
        </p:nvSpPr>
        <p:spPr>
          <a:xfrm>
            <a:off x="4764853" y="979444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89F4B-A6EC-2648-A734-F041C29BA0B1}"/>
              </a:ext>
            </a:extLst>
          </p:cNvPr>
          <p:cNvSpPr txBox="1"/>
          <p:nvPr/>
        </p:nvSpPr>
        <p:spPr>
          <a:xfrm>
            <a:off x="6919613" y="910195"/>
            <a:ext cx="1858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Offset and detrended</a:t>
            </a:r>
          </a:p>
        </p:txBody>
      </p:sp>
    </p:spTree>
    <p:extLst>
      <p:ext uri="{BB962C8B-B14F-4D97-AF65-F5344CB8AC3E}">
        <p14:creationId xmlns:p14="http://schemas.microsoft.com/office/powerpoint/2010/main" val="71870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9DAA-8CE9-9E44-BDB8-9990A7DD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Gesture Recognizer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1AFB0-6CFF-F643-8932-A81AB1A74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7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1B25-C6EC-4B49-AE33-315FE464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F4507-2C1D-3144-98FA-D21A3B40C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Created 5 folds by randomly assigning one of each gesture to each group</a:t>
            </a:r>
          </a:p>
          <a:p>
            <a:r>
              <a:rPr lang="en-US" dirty="0"/>
              <a:t>For each round, 4 folds created the training set and 1 fold was the testing set</a:t>
            </a:r>
          </a:p>
          <a:p>
            <a:r>
              <a:rPr lang="en-US" dirty="0"/>
              <a:t>The process was repeated so that each fold was the testing set for a round</a:t>
            </a:r>
          </a:p>
          <a:p>
            <a:r>
              <a:rPr lang="en-US" dirty="0"/>
              <a:t>Each gesture in the testing set was compared to each gesture in the training set. The label from the train-set gesture with the lowest distance was used as the label for the test gesture</a:t>
            </a:r>
          </a:p>
          <a:p>
            <a:r>
              <a:rPr lang="en-US" dirty="0"/>
              <a:t>Raw Euclidean distance and DTW were tried for the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94632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E0CB-768D-9F4D-92AC-882B7EA2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F1EC0-7735-8245-999E-8B717BFAA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5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>
            <a:normAutofit/>
          </a:bodyPr>
          <a:lstStyle/>
          <a:p>
            <a:r>
              <a:rPr lang="en-US" dirty="0"/>
              <a:t>Jon Gesture, padded with mean, no filters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5A36C8-1341-5A4D-A482-2E51DBF3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47" y="1468047"/>
            <a:ext cx="5013382" cy="3211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48F7F-8402-6C4C-B04B-8DE51115D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811" y="1468047"/>
            <a:ext cx="5579033" cy="337999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476D4C-57C3-B649-B79C-668E74258345}"/>
              </a:ext>
            </a:extLst>
          </p:cNvPr>
          <p:cNvSpPr txBox="1">
            <a:spLocks/>
          </p:cNvSpPr>
          <p:nvPr/>
        </p:nvSpPr>
        <p:spPr>
          <a:xfrm>
            <a:off x="401129" y="5319295"/>
            <a:ext cx="10515600" cy="504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great accuracy at only 42% overall and some gestures well below 50%</a:t>
            </a:r>
          </a:p>
        </p:txBody>
      </p:sp>
    </p:spTree>
    <p:extLst>
      <p:ext uri="{BB962C8B-B14F-4D97-AF65-F5344CB8AC3E}">
        <p14:creationId xmlns:p14="http://schemas.microsoft.com/office/powerpoint/2010/main" val="406598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>
            <a:normAutofit/>
          </a:bodyPr>
          <a:lstStyle/>
          <a:p>
            <a:r>
              <a:rPr lang="en-US" dirty="0"/>
              <a:t>Jon Gesture, pad with mean, scaled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B02968-5EE4-0742-9A63-D5138D6C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2" y="1090761"/>
            <a:ext cx="5687684" cy="3791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93234-272E-4440-B824-87FE015E3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692" y="1090761"/>
            <a:ext cx="5835167" cy="34639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B4E30D-3DF4-8244-8C01-74236E867EBD}"/>
              </a:ext>
            </a:extLst>
          </p:cNvPr>
          <p:cNvSpPr txBox="1">
            <a:spLocks/>
          </p:cNvSpPr>
          <p:nvPr/>
        </p:nvSpPr>
        <p:spPr>
          <a:xfrm>
            <a:off x="263012" y="5265388"/>
            <a:ext cx="10515600" cy="504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improvement with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204446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>
            <a:normAutofit/>
          </a:bodyPr>
          <a:lstStyle/>
          <a:p>
            <a:r>
              <a:rPr lang="en-US" dirty="0"/>
              <a:t>Jon Gesture, pad with mean, offset and scaled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F52FC0-073C-D045-B749-55A1BEB43FF0}"/>
              </a:ext>
            </a:extLst>
          </p:cNvPr>
          <p:cNvSpPr/>
          <p:nvPr/>
        </p:nvSpPr>
        <p:spPr>
          <a:xfrm>
            <a:off x="563593" y="912342"/>
            <a:ext cx="426719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detrend: False </a:t>
            </a:r>
            <a:br>
              <a:rPr lang="en-US" dirty="0"/>
            </a:br>
            <a:r>
              <a:rPr lang="en-US" dirty="0"/>
              <a:t>offset: True </a:t>
            </a:r>
            <a:br>
              <a:rPr lang="en-US" dirty="0"/>
            </a:br>
            <a:r>
              <a:rPr lang="en-US" dirty="0"/>
              <a:t>scale: True </a:t>
            </a:r>
            <a:br>
              <a:rPr lang="en-US" dirty="0"/>
            </a:br>
            <a:r>
              <a:rPr lang="en-US" dirty="0"/>
              <a:t>overall accuracy: 0.4 </a:t>
            </a:r>
            <a:br>
              <a:rPr lang="en-US" dirty="0"/>
            </a:br>
            <a:r>
              <a:rPr lang="en-US" dirty="0"/>
              <a:t>Midair Zorro 'Z' accuracy: 0.4 </a:t>
            </a:r>
            <a:br>
              <a:rPr lang="en-US" dirty="0"/>
            </a:br>
            <a:r>
              <a:rPr lang="en-US" dirty="0"/>
              <a:t>Baseball Throw accuracy: 0.8 </a:t>
            </a:r>
            <a:br>
              <a:rPr lang="en-US" dirty="0"/>
            </a:br>
            <a:r>
              <a:rPr lang="en-US" dirty="0"/>
              <a:t>Midair 'S' accuracy: 0.4 </a:t>
            </a:r>
            <a:br>
              <a:rPr lang="en-US" dirty="0"/>
            </a:br>
            <a:r>
              <a:rPr lang="en-US" dirty="0"/>
              <a:t>Bunny Hops accuracy: 0.6 </a:t>
            </a:r>
            <a:br>
              <a:rPr lang="en-US" dirty="0"/>
            </a:br>
            <a:r>
              <a:rPr lang="en-US" dirty="0"/>
              <a:t>Forehand Tennis accuracy: 0.0 </a:t>
            </a:r>
            <a:br>
              <a:rPr lang="en-US" dirty="0"/>
            </a:br>
            <a:r>
              <a:rPr lang="en-US" dirty="0"/>
              <a:t>Midair Counter-clockwise 'O' accuracy: 0.6 </a:t>
            </a:r>
            <a:br>
              <a:rPr lang="en-US" dirty="0"/>
            </a:br>
            <a:r>
              <a:rPr lang="en-US" dirty="0"/>
              <a:t>At Rest accuracy: 0.4 </a:t>
            </a:r>
            <a:br>
              <a:rPr lang="en-US" dirty="0"/>
            </a:br>
            <a:r>
              <a:rPr lang="en-US" dirty="0"/>
              <a:t>Midair Clockwise 'O' accuracy: 0.6 </a:t>
            </a:r>
            <a:br>
              <a:rPr lang="en-US" dirty="0"/>
            </a:br>
            <a:r>
              <a:rPr lang="en-US" dirty="0"/>
              <a:t>Backhand Tennis accuracy: 0.0 </a:t>
            </a:r>
            <a:br>
              <a:rPr lang="en-US" dirty="0"/>
            </a:br>
            <a:r>
              <a:rPr lang="en-US" dirty="0"/>
              <a:t>Shake accuracy: 0.0 </a:t>
            </a:r>
            <a:br>
              <a:rPr lang="en-US" dirty="0"/>
            </a:br>
            <a:r>
              <a:rPr lang="en-US" dirty="0"/>
              <a:t>Underhand Bowling accuracy: 0.6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971D6-BB36-504D-9EB4-508E264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15" y="1080460"/>
            <a:ext cx="6082497" cy="51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9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>
            <a:normAutofit/>
          </a:bodyPr>
          <a:lstStyle/>
          <a:p>
            <a:r>
              <a:rPr lang="en-US" dirty="0"/>
              <a:t>Jon Gesture, pad with mean, detrended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EC948-953A-EC49-957D-5F247A51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5" y="1508424"/>
            <a:ext cx="5761726" cy="3841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F09AD-B9DF-AA41-A2D4-02883208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71" y="1508424"/>
            <a:ext cx="5378630" cy="34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5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>
            <a:normAutofit/>
          </a:bodyPr>
          <a:lstStyle/>
          <a:p>
            <a:r>
              <a:rPr lang="en-US" dirty="0"/>
              <a:t>Jon Gesture, pad with mean, smoothed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4ADCB9-4BE9-9242-80CA-B7C05691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2" y="807127"/>
            <a:ext cx="5576069" cy="3799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DF8C0-1B28-8A48-BC1F-64FE9A047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80" y="807127"/>
            <a:ext cx="6247129" cy="38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14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DFE3-934D-224E-8B9E-9FF1A266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37792-24A5-1146-9A85-B3FA78C8C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using Euclidean distance gave low accuracy around 40% regardless of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295544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E187-8697-1B48-9878-A45726CB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B2D9F-9AE4-184B-ACD5-E8745A465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Padded with the mean</a:t>
            </a:r>
          </a:p>
        </p:txBody>
      </p:sp>
    </p:spTree>
    <p:extLst>
      <p:ext uri="{BB962C8B-B14F-4D97-AF65-F5344CB8AC3E}">
        <p14:creationId xmlns:p14="http://schemas.microsoft.com/office/powerpoint/2010/main" val="1007095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E862-7517-6842-BB43-E88F9CAE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Annie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5A3E3-0DB4-8A4B-B5EC-30E8F86F4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28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>
            <a:normAutofit/>
          </a:bodyPr>
          <a:lstStyle/>
          <a:p>
            <a:r>
              <a:rPr lang="en-US" dirty="0"/>
              <a:t>Annie Gesture, pad with mean, no transformation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923D66-DE35-B742-A9C6-D33799B1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44" y="1429467"/>
            <a:ext cx="4474801" cy="30045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D0821A-CE35-E145-9956-1B0742F1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45" y="1429467"/>
            <a:ext cx="5600134" cy="35000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8E6CD7-B4B1-874A-8F37-7FFA54EB5096}"/>
              </a:ext>
            </a:extLst>
          </p:cNvPr>
          <p:cNvSpPr txBox="1">
            <a:spLocks/>
          </p:cNvSpPr>
          <p:nvPr/>
        </p:nvSpPr>
        <p:spPr>
          <a:xfrm>
            <a:off x="263012" y="5176223"/>
            <a:ext cx="10515600" cy="504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Messier data set. Really bad accuracy at around 24%</a:t>
            </a:r>
          </a:p>
        </p:txBody>
      </p:sp>
    </p:spTree>
    <p:extLst>
      <p:ext uri="{BB962C8B-B14F-4D97-AF65-F5344CB8AC3E}">
        <p14:creationId xmlns:p14="http://schemas.microsoft.com/office/powerpoint/2010/main" val="381045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>
            <a:normAutofit/>
          </a:bodyPr>
          <a:lstStyle/>
          <a:p>
            <a:r>
              <a:rPr lang="en-US" dirty="0"/>
              <a:t>Annie Gesture, pad with mean, smoothed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2A7C13-951B-3244-87BA-543BAAC6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6" y="941837"/>
            <a:ext cx="4615673" cy="3026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FD1CF6-E6B7-F041-A975-6721B75E8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759" y="941836"/>
            <a:ext cx="6071708" cy="359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79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>
            <a:normAutofit fontScale="92500"/>
          </a:bodyPr>
          <a:lstStyle/>
          <a:p>
            <a:r>
              <a:rPr lang="en-US" dirty="0"/>
              <a:t>Annie Gesture, pad with mean, detrended, offset, scaled, and smoothed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9EF981-B2EA-444F-A8DB-CC27474F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6" y="1024483"/>
            <a:ext cx="5121151" cy="3357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7D7015-3352-9347-BF7E-3E3E64783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812" y="1024482"/>
            <a:ext cx="5355548" cy="359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31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E451-70BA-A746-A967-A90EE7FE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DDE5A-D783-5E44-8A1B-E1A8158C7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Jon’s gestures, transformations did not improve the recognition accuracy for my gestures</a:t>
            </a:r>
          </a:p>
          <a:p>
            <a:r>
              <a:rPr lang="en-US" dirty="0"/>
              <a:t>Moreover, the base accuracy for mine was worse to begin with</a:t>
            </a:r>
          </a:p>
        </p:txBody>
      </p:sp>
    </p:spTree>
    <p:extLst>
      <p:ext uri="{BB962C8B-B14F-4D97-AF65-F5344CB8AC3E}">
        <p14:creationId xmlns:p14="http://schemas.microsoft.com/office/powerpoint/2010/main" val="460361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B0722-0C97-5844-9041-FAA837A2E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DTW To the Rescue!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23C3C-B47B-A645-88AC-B458ED6E6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33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1768-F1C0-1D41-A0A2-5072013F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Jon’s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A57A4-0CF1-5741-BF2B-A164F5D62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91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B35C5A-033A-B943-A63A-373BD393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58" y="1705034"/>
            <a:ext cx="52705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92B10-EB92-D64D-B091-50C61EA5D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5034"/>
            <a:ext cx="5270500" cy="4758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DF844A-3B62-554D-9380-8F3AA19FD323}"/>
              </a:ext>
            </a:extLst>
          </p:cNvPr>
          <p:cNvSpPr txBox="1"/>
          <p:nvPr/>
        </p:nvSpPr>
        <p:spPr>
          <a:xfrm>
            <a:off x="458758" y="500333"/>
            <a:ext cx="2085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No filters</a:t>
            </a:r>
          </a:p>
        </p:txBody>
      </p:sp>
    </p:spTree>
    <p:extLst>
      <p:ext uri="{BB962C8B-B14F-4D97-AF65-F5344CB8AC3E}">
        <p14:creationId xmlns:p14="http://schemas.microsoft.com/office/powerpoint/2010/main" val="935769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899249-3ABE-0849-8069-0481519C8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57" y="1607868"/>
            <a:ext cx="521970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A32B4C-A0CA-734B-A1FC-BBD83DC44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43" y="726776"/>
            <a:ext cx="6197600" cy="571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F72ACD-3826-3F46-89AF-002C9AB43347}"/>
              </a:ext>
            </a:extLst>
          </p:cNvPr>
          <p:cNvSpPr txBox="1"/>
          <p:nvPr/>
        </p:nvSpPr>
        <p:spPr>
          <a:xfrm>
            <a:off x="672860" y="448574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Smoothing only</a:t>
            </a:r>
          </a:p>
        </p:txBody>
      </p:sp>
    </p:spTree>
    <p:extLst>
      <p:ext uri="{BB962C8B-B14F-4D97-AF65-F5344CB8AC3E}">
        <p14:creationId xmlns:p14="http://schemas.microsoft.com/office/powerpoint/2010/main" val="535162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7DAE50-79AA-074A-8288-D97438BF8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00552"/>
            <a:ext cx="5905500" cy="367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475B9-45BB-E544-96F9-55F5B53E3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674" y="609600"/>
            <a:ext cx="6375400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C4C74-705B-4F46-BD8C-6D7E9F6ECE26}"/>
              </a:ext>
            </a:extLst>
          </p:cNvPr>
          <p:cNvSpPr txBox="1"/>
          <p:nvPr/>
        </p:nvSpPr>
        <p:spPr>
          <a:xfrm>
            <a:off x="90218" y="6211669"/>
            <a:ext cx="1114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most mis-classified signals (clockwise and counterclockwise ‘O’, using a measurement beyond the magnitude </a:t>
            </a:r>
            <a:br>
              <a:rPr lang="en-US" dirty="0"/>
            </a:br>
            <a:r>
              <a:rPr lang="en-US" dirty="0"/>
              <a:t>would likely significantly help, as the Y and X accelerometer traces were much more distinct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A69B4-DB44-8542-AC83-876AB0F22C45}"/>
              </a:ext>
            </a:extLst>
          </p:cNvPr>
          <p:cNvSpPr txBox="1"/>
          <p:nvPr/>
        </p:nvSpPr>
        <p:spPr>
          <a:xfrm>
            <a:off x="437022" y="495478"/>
            <a:ext cx="4651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Scaled and smoothed</a:t>
            </a:r>
          </a:p>
        </p:txBody>
      </p:sp>
    </p:spTree>
    <p:extLst>
      <p:ext uri="{BB962C8B-B14F-4D97-AF65-F5344CB8AC3E}">
        <p14:creationId xmlns:p14="http://schemas.microsoft.com/office/powerpoint/2010/main" val="192722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818C4-D84A-AF48-AB56-B3BEE6A6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Try transforming data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62FCF-138D-5547-BFC7-721BE3FEE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Focused on the magnitude</a:t>
            </a:r>
          </a:p>
        </p:txBody>
      </p:sp>
    </p:spTree>
    <p:extLst>
      <p:ext uri="{BB962C8B-B14F-4D97-AF65-F5344CB8AC3E}">
        <p14:creationId xmlns:p14="http://schemas.microsoft.com/office/powerpoint/2010/main" val="3189523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A643-36D7-2748-9A62-88C5648F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31FE2-FEF1-5C4B-9145-6A11573FE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52185" cy="4351338"/>
          </a:xfrm>
        </p:spPr>
        <p:txBody>
          <a:bodyPr/>
          <a:lstStyle/>
          <a:p>
            <a:r>
              <a:rPr lang="en-US" dirty="0"/>
              <a:t>Overall, transformations did not appear to significantly affect overall accuracy for Jon’s gestures</a:t>
            </a:r>
          </a:p>
          <a:p>
            <a:r>
              <a:rPr lang="en-US" dirty="0"/>
              <a:t>However, the different transformations shifted which specific gestures were misclassified</a:t>
            </a:r>
          </a:p>
          <a:p>
            <a:r>
              <a:rPr lang="en-US" dirty="0"/>
              <a:t>Using measurements beyond just the magnitude may have allowed for a better balance of the transformations and the distinguishability of different gesture traces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03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CCA5-D838-C446-AE41-60FDC062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Annie’s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18E6D-EB2F-8647-AE42-5E5A0AE69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4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A60658-8AED-324C-B0E6-2E4D99A5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34" y="1326534"/>
            <a:ext cx="5814561" cy="391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5D34D1-FF96-5B4F-975B-20ECA861C9F2}"/>
              </a:ext>
            </a:extLst>
          </p:cNvPr>
          <p:cNvSpPr txBox="1"/>
          <p:nvPr/>
        </p:nvSpPr>
        <p:spPr>
          <a:xfrm>
            <a:off x="386734" y="310550"/>
            <a:ext cx="679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Seems to do well without any transformations (93% accuracy over all)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ADB44-AABC-D447-B79A-621EA89B2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295" y="1326534"/>
            <a:ext cx="5117861" cy="45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75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687812-EAAF-1A4F-8ECA-7FBDB0D5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781687"/>
            <a:ext cx="5461000" cy="353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4065C0-59E4-BC48-9C5D-D3D36A1C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21" y="1472176"/>
            <a:ext cx="5617979" cy="3913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F91066-C9CE-2040-9F00-95E06E8734BA}"/>
              </a:ext>
            </a:extLst>
          </p:cNvPr>
          <p:cNvSpPr txBox="1"/>
          <p:nvPr/>
        </p:nvSpPr>
        <p:spPr>
          <a:xfrm>
            <a:off x="386734" y="310550"/>
            <a:ext cx="679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Detrended, offset, scale, smoothed: slightly decreases accuracy</a:t>
            </a:r>
          </a:p>
        </p:txBody>
      </p:sp>
    </p:spTree>
    <p:extLst>
      <p:ext uri="{BB962C8B-B14F-4D97-AF65-F5344CB8AC3E}">
        <p14:creationId xmlns:p14="http://schemas.microsoft.com/office/powerpoint/2010/main" val="276575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E5C43-A869-2E4C-B903-E320F47A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303187"/>
            <a:ext cx="5572122" cy="3631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C925F-2F76-A141-81E5-244CF5219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9963"/>
            <a:ext cx="5864699" cy="5338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DC2D5-177E-5E44-AF58-FD340CBDA9E1}"/>
              </a:ext>
            </a:extLst>
          </p:cNvPr>
          <p:cNvSpPr txBox="1"/>
          <p:nvPr/>
        </p:nvSpPr>
        <p:spPr>
          <a:xfrm>
            <a:off x="386734" y="310550"/>
            <a:ext cx="679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scaled: worse accuracy still</a:t>
            </a:r>
          </a:p>
        </p:txBody>
      </p:sp>
    </p:spTree>
    <p:extLst>
      <p:ext uri="{BB962C8B-B14F-4D97-AF65-F5344CB8AC3E}">
        <p14:creationId xmlns:p14="http://schemas.microsoft.com/office/powerpoint/2010/main" val="99682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1E428B-E9C9-4B44-9557-B9DDFF00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46" y="1318644"/>
            <a:ext cx="5016500" cy="353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0485B-3EF4-144D-B1B7-61137C89F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989" y="536156"/>
            <a:ext cx="5703307" cy="5398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2E2230-1FB5-204A-AA52-E265B8042FFD}"/>
              </a:ext>
            </a:extLst>
          </p:cNvPr>
          <p:cNvSpPr txBox="1"/>
          <p:nvPr/>
        </p:nvSpPr>
        <p:spPr>
          <a:xfrm>
            <a:off x="386734" y="310550"/>
            <a:ext cx="679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smoothed: and worse still</a:t>
            </a:r>
          </a:p>
        </p:txBody>
      </p:sp>
    </p:spTree>
    <p:extLst>
      <p:ext uri="{BB962C8B-B14F-4D97-AF65-F5344CB8AC3E}">
        <p14:creationId xmlns:p14="http://schemas.microsoft.com/office/powerpoint/2010/main" val="3198470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AA643-36D7-2748-9A62-88C5648F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31FE2-FEF1-5C4B-9145-6A11573FE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52185" cy="4351338"/>
          </a:xfrm>
        </p:spPr>
        <p:txBody>
          <a:bodyPr/>
          <a:lstStyle/>
          <a:p>
            <a:r>
              <a:rPr lang="en-US" dirty="0"/>
              <a:t>Overall, transformations did not help accuracy for classifying </a:t>
            </a:r>
            <a:r>
              <a:rPr lang="en-US"/>
              <a:t>my gestures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3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EEE9-213E-DB41-9802-EA24C937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40F7D-1F41-0143-B8A5-997D5463F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here on out focused on magnitude</a:t>
            </a:r>
          </a:p>
          <a:p>
            <a:r>
              <a:rPr lang="en-US" dirty="0"/>
              <a:t>Based on the data visualizations, scaling and smoothing looked to the be most promising techniques, of those discussed in the slides</a:t>
            </a:r>
          </a:p>
          <a:p>
            <a:pPr lvl="1"/>
            <a:r>
              <a:rPr lang="en-US" dirty="0"/>
              <a:t>Scaling especially for shake and other </a:t>
            </a:r>
          </a:p>
          <a:p>
            <a:r>
              <a:rPr lang="en-US" dirty="0"/>
              <a:t>Also played with descaling and offsetting just to see</a:t>
            </a:r>
          </a:p>
        </p:txBody>
      </p:sp>
    </p:spTree>
    <p:extLst>
      <p:ext uri="{BB962C8B-B14F-4D97-AF65-F5344CB8AC3E}">
        <p14:creationId xmlns:p14="http://schemas.microsoft.com/office/powerpoint/2010/main" val="256954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034A-73C0-A14D-B2A9-60559FC5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121A-67D0-2F41-B3F2-1866072F7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061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48C2-9C1A-254A-853D-EFB4E86A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"/>
            <a:ext cx="10515600" cy="679938"/>
          </a:xfrm>
        </p:spPr>
        <p:txBody>
          <a:bodyPr>
            <a:normAutofit/>
          </a:bodyPr>
          <a:lstStyle/>
          <a:p>
            <a:r>
              <a:rPr lang="en-US" sz="2800" dirty="0"/>
              <a:t>Annie Gestures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B64C6-F88E-B54C-A624-7FF52C96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931565"/>
            <a:ext cx="11912600" cy="505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BF902-0913-CD4A-88F9-BD5C46792729}"/>
              </a:ext>
            </a:extLst>
          </p:cNvPr>
          <p:cNvSpPr txBox="1"/>
          <p:nvPr/>
        </p:nvSpPr>
        <p:spPr>
          <a:xfrm>
            <a:off x="414068" y="679939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D37CE-1DAF-D74D-9C81-8D15E2A1F98F}"/>
              </a:ext>
            </a:extLst>
          </p:cNvPr>
          <p:cNvSpPr txBox="1"/>
          <p:nvPr/>
        </p:nvSpPr>
        <p:spPr>
          <a:xfrm>
            <a:off x="2723072" y="679939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Detrended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37112-41C4-EC44-938D-472DFA30727E}"/>
              </a:ext>
            </a:extLst>
          </p:cNvPr>
          <p:cNvSpPr txBox="1"/>
          <p:nvPr/>
        </p:nvSpPr>
        <p:spPr>
          <a:xfrm>
            <a:off x="5032076" y="679939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9301F-2822-9243-A7BC-433DD34DAC28}"/>
              </a:ext>
            </a:extLst>
          </p:cNvPr>
          <p:cNvSpPr txBox="1"/>
          <p:nvPr/>
        </p:nvSpPr>
        <p:spPr>
          <a:xfrm>
            <a:off x="7341080" y="679939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Scaled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A1ECC-5762-F748-B095-CAD97E557817}"/>
              </a:ext>
            </a:extLst>
          </p:cNvPr>
          <p:cNvSpPr txBox="1"/>
          <p:nvPr/>
        </p:nvSpPr>
        <p:spPr>
          <a:xfrm>
            <a:off x="9650084" y="679939"/>
            <a:ext cx="15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Smoothed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019549-B7F0-E144-B472-DD5440FFE284}"/>
              </a:ext>
            </a:extLst>
          </p:cNvPr>
          <p:cNvSpPr txBox="1">
            <a:spLocks/>
          </p:cNvSpPr>
          <p:nvPr/>
        </p:nvSpPr>
        <p:spPr>
          <a:xfrm>
            <a:off x="139700" y="5986165"/>
            <a:ext cx="11385191" cy="679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Alone, most transformations didn’t make a huge impact. Scaling seems most promising</a:t>
            </a:r>
          </a:p>
        </p:txBody>
      </p:sp>
    </p:spTree>
    <p:extLst>
      <p:ext uri="{BB962C8B-B14F-4D97-AF65-F5344CB8AC3E}">
        <p14:creationId xmlns:p14="http://schemas.microsoft.com/office/powerpoint/2010/main" val="189748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48C2-9C1A-254A-853D-EFB4E86A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"/>
            <a:ext cx="10515600" cy="679938"/>
          </a:xfrm>
        </p:spPr>
        <p:txBody>
          <a:bodyPr>
            <a:normAutofit/>
          </a:bodyPr>
          <a:lstStyle/>
          <a:p>
            <a:r>
              <a:rPr lang="en-US" sz="2800" dirty="0"/>
              <a:t>Annie Gestures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BF902-0913-CD4A-88F9-BD5C46792729}"/>
              </a:ext>
            </a:extLst>
          </p:cNvPr>
          <p:cNvSpPr txBox="1"/>
          <p:nvPr/>
        </p:nvSpPr>
        <p:spPr>
          <a:xfrm>
            <a:off x="436713" y="648372"/>
            <a:ext cx="1714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Scale, Smooth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D37CE-1DAF-D74D-9C81-8D15E2A1F98F}"/>
              </a:ext>
            </a:extLst>
          </p:cNvPr>
          <p:cNvSpPr txBox="1"/>
          <p:nvPr/>
        </p:nvSpPr>
        <p:spPr>
          <a:xfrm>
            <a:off x="2723072" y="434259"/>
            <a:ext cx="1500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Detrended, Scaled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37112-41C4-EC44-938D-472DFA30727E}"/>
              </a:ext>
            </a:extLst>
          </p:cNvPr>
          <p:cNvSpPr txBox="1"/>
          <p:nvPr/>
        </p:nvSpPr>
        <p:spPr>
          <a:xfrm>
            <a:off x="5007635" y="157260"/>
            <a:ext cx="1500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Detrended, offset, scaled, smoothed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9301F-2822-9243-A7BC-433DD34DAC28}"/>
              </a:ext>
            </a:extLst>
          </p:cNvPr>
          <p:cNvSpPr txBox="1"/>
          <p:nvPr/>
        </p:nvSpPr>
        <p:spPr>
          <a:xfrm>
            <a:off x="7080969" y="434259"/>
            <a:ext cx="1500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Detrended, offset, scaled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A1ECC-5762-F748-B095-CAD97E557817}"/>
              </a:ext>
            </a:extLst>
          </p:cNvPr>
          <p:cNvSpPr txBox="1"/>
          <p:nvPr/>
        </p:nvSpPr>
        <p:spPr>
          <a:xfrm>
            <a:off x="9363314" y="518174"/>
            <a:ext cx="1864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Offset, scaled, smoothed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6019549-B7F0-E144-B472-DD5440FFE284}"/>
              </a:ext>
            </a:extLst>
          </p:cNvPr>
          <p:cNvSpPr txBox="1">
            <a:spLocks/>
          </p:cNvSpPr>
          <p:nvPr/>
        </p:nvSpPr>
        <p:spPr>
          <a:xfrm>
            <a:off x="139700" y="5986165"/>
            <a:ext cx="11385191" cy="679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Combinations of transformations did not appear to make a large difference either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664A2-F7B4-734E-B29A-B4FEABDD4E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21"/>
          <a:stretch/>
        </p:blipFill>
        <p:spPr>
          <a:xfrm>
            <a:off x="18930" y="1049271"/>
            <a:ext cx="11626730" cy="485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6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/>
          <a:lstStyle/>
          <a:p>
            <a:r>
              <a:rPr lang="en-US" dirty="0"/>
              <a:t>Jon Gesture, pad with mean, for reference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579DDF-762A-A249-BD77-9F655C63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433"/>
            <a:ext cx="5693434" cy="4853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BCB540-D0D3-844C-9CA0-70A807BE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604512"/>
            <a:ext cx="6051986" cy="43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5EE29-5B65-7F4E-9C60-8485C768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12" y="203303"/>
            <a:ext cx="10515600" cy="504620"/>
          </a:xfrm>
        </p:spPr>
        <p:txBody>
          <a:bodyPr/>
          <a:lstStyle/>
          <a:p>
            <a:r>
              <a:rPr lang="en-US" dirty="0"/>
              <a:t>Jon Gesture, pad with mean, offset: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7FBD5-D298-BB41-9B78-6BAC1C694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12" y="647222"/>
            <a:ext cx="5367308" cy="4623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8C311-C8CF-6848-B6E6-E563814F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94547"/>
            <a:ext cx="5779609" cy="42267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70A4CF-B521-4F4B-94EF-A564EC6E3EEE}"/>
              </a:ext>
            </a:extLst>
          </p:cNvPr>
          <p:cNvSpPr txBox="1">
            <a:spLocks/>
          </p:cNvSpPr>
          <p:nvPr/>
        </p:nvSpPr>
        <p:spPr>
          <a:xfrm>
            <a:off x="263012" y="5658832"/>
            <a:ext cx="11037592" cy="776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Made slight differences in alignments of a few trials (e.g.  Midair Zorro ‘Z’) but doesn’t seem like a significant improvement</a:t>
            </a:r>
          </a:p>
        </p:txBody>
      </p:sp>
    </p:spTree>
    <p:extLst>
      <p:ext uri="{BB962C8B-B14F-4D97-AF65-F5344CB8AC3E}">
        <p14:creationId xmlns:p14="http://schemas.microsoft.com/office/powerpoint/2010/main" val="3858196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4807</TotalTime>
  <Words>569</Words>
  <Application>Microsoft Macintosh PowerPoint</Application>
  <PresentationFormat>Widescreen</PresentationFormat>
  <Paragraphs>78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Gesture Classifier</vt:lpstr>
      <vt:lpstr>Visualize the Data</vt:lpstr>
      <vt:lpstr>Try transforming data </vt:lpstr>
      <vt:lpstr>Choosing Transformations</vt:lpstr>
      <vt:lpstr>Visualizing Transformations</vt:lpstr>
      <vt:lpstr>Annie Gestures</vt:lpstr>
      <vt:lpstr>Annie Gestures</vt:lpstr>
      <vt:lpstr>PowerPoint Presentation</vt:lpstr>
      <vt:lpstr>PowerPoint Presentation</vt:lpstr>
      <vt:lpstr>PowerPoint Presentation</vt:lpstr>
      <vt:lpstr>Testing Gesture Recognizer</vt:lpstr>
      <vt:lpstr>Gesture Recognizer</vt:lpstr>
      <vt:lpstr>Euclidean Distance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Annie Logs</vt:lpstr>
      <vt:lpstr>PowerPoint Presentation</vt:lpstr>
      <vt:lpstr>PowerPoint Presentation</vt:lpstr>
      <vt:lpstr>PowerPoint Presentation</vt:lpstr>
      <vt:lpstr>Reflection</vt:lpstr>
      <vt:lpstr>DTW To the Rescue!</vt:lpstr>
      <vt:lpstr>Jon’s Data</vt:lpstr>
      <vt:lpstr>PowerPoint Presentation</vt:lpstr>
      <vt:lpstr>PowerPoint Presentation</vt:lpstr>
      <vt:lpstr>PowerPoint Presentation</vt:lpstr>
      <vt:lpstr>reflection</vt:lpstr>
      <vt:lpstr>Annie’s Data</vt:lpstr>
      <vt:lpstr>PowerPoint Presentation</vt:lpstr>
      <vt:lpstr>PowerPoint Presentation</vt:lpstr>
      <vt:lpstr>PowerPoint Presentation</vt:lpstr>
      <vt:lpstr>PowerPoint Presentation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R</dc:creator>
  <cp:lastModifiedBy>Annie R</cp:lastModifiedBy>
  <cp:revision>21</cp:revision>
  <dcterms:created xsi:type="dcterms:W3CDTF">2019-05-16T17:31:54Z</dcterms:created>
  <dcterms:modified xsi:type="dcterms:W3CDTF">2019-05-20T01:59:25Z</dcterms:modified>
</cp:coreProperties>
</file>